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0" r:id="rId4"/>
  </p:sldMasterIdLst>
  <p:notesMasterIdLst>
    <p:notesMasterId r:id="rId8"/>
  </p:notesMasterIdLst>
  <p:handoutMasterIdLst>
    <p:handoutMasterId r:id="rId9"/>
  </p:handoutMasterIdLst>
  <p:sldIdLst>
    <p:sldId id="985" r:id="rId5"/>
    <p:sldId id="983" r:id="rId6"/>
    <p:sldId id="982" r:id="rId7"/>
  </p:sldIdLst>
  <p:sldSz cx="12192000" cy="6858000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1DAFF"/>
    <a:srgbClr val="21FF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60"/>
  </p:normalViewPr>
  <p:slideViewPr>
    <p:cSldViewPr snapToGrid="0">
      <p:cViewPr>
        <p:scale>
          <a:sx n="46" d="100"/>
          <a:sy n="46" d="100"/>
        </p:scale>
        <p:origin x="1420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FD6E4E7-619E-45E2-ACF3-C87DD3CF5D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B4E4FE2-10AE-4934-B859-0D925C713D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156C8-3940-41C7-AC3C-FA7F24C177E4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F889F22-2FAF-49C0-A1CC-99D5E827EAD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82F0073-C740-40AF-9F95-5F596C69DD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99382-D698-40DE-9B07-CF4F8536BD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3512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A65CEE-31E0-440B-A4CC-037944B4E03F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13063" y="841375"/>
            <a:ext cx="404018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6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8F52C-0A2A-46FE-885B-9B13AAEA04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0775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6FAB1-36DA-4873-8F15-D546723DDA73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559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5A08-F311-4371-88A1-382AC8B4640D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63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1A9CD-B5E1-42BE-AD4D-29A592C59534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1651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08D12-DD55-4E3F-A3ED-9FA3568551AA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2100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E45B8-E415-46A1-93BB-FB50ECA00687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927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1E179-707F-496D-B380-67DD034C5426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9799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7DB38-1232-4E51-BDD6-4A8A7C2FC516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991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0C4ED-AF50-4559-86F2-41E5D6E3B6A5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991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DDCED-2FE3-4666-9350-8C515E2D8C56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08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2113C-ECCB-40BA-92F4-066E19337C21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760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1F337-1FA2-41AD-8A66-F5E2ACACF62E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05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E19D2-A674-460F-BD98-566F8B8AF624}" type="datetime1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4DF6-FF96-4645-B3B8-254F0A74B0B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81FD229-0907-4D2A-A12B-BBB5992EB5CF}"/>
              </a:ext>
            </a:extLst>
          </p:cNvPr>
          <p:cNvGrpSpPr/>
          <p:nvPr userDrawn="1"/>
        </p:nvGrpSpPr>
        <p:grpSpPr>
          <a:xfrm rot="10800000">
            <a:off x="0" y="-7627"/>
            <a:ext cx="12192000" cy="144151"/>
            <a:chOff x="0" y="6713849"/>
            <a:chExt cx="9144000" cy="144151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4D2B675B-E20D-4B65-BF03-6EFD7C87E5C2}"/>
                </a:ext>
              </a:extLst>
            </p:cNvPr>
            <p:cNvSpPr/>
            <p:nvPr/>
          </p:nvSpPr>
          <p:spPr>
            <a:xfrm>
              <a:off x="0" y="6713849"/>
              <a:ext cx="9144000" cy="80272"/>
            </a:xfrm>
            <a:prstGeom prst="rect">
              <a:avLst/>
            </a:prstGeom>
            <a:solidFill>
              <a:srgbClr val="FFF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7E55D4F7-5092-453E-975B-1A08B533D2AC}"/>
                </a:ext>
              </a:extLst>
            </p:cNvPr>
            <p:cNvSpPr/>
            <p:nvPr/>
          </p:nvSpPr>
          <p:spPr>
            <a:xfrm>
              <a:off x="0" y="6777728"/>
              <a:ext cx="9144000" cy="8027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F3B5A97C-CC4B-4E1D-97F0-7DD857370B34}"/>
              </a:ext>
            </a:extLst>
          </p:cNvPr>
          <p:cNvGrpSpPr/>
          <p:nvPr userDrawn="1"/>
        </p:nvGrpSpPr>
        <p:grpSpPr>
          <a:xfrm>
            <a:off x="0" y="6713850"/>
            <a:ext cx="12192000" cy="144151"/>
            <a:chOff x="0" y="6713849"/>
            <a:chExt cx="9144000" cy="144151"/>
          </a:xfrm>
        </p:grpSpPr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DC2BF576-BC78-4DA0-ADA3-0F0A8E7EC25C}"/>
                </a:ext>
              </a:extLst>
            </p:cNvPr>
            <p:cNvSpPr/>
            <p:nvPr/>
          </p:nvSpPr>
          <p:spPr>
            <a:xfrm>
              <a:off x="0" y="6713849"/>
              <a:ext cx="9144000" cy="80272"/>
            </a:xfrm>
            <a:prstGeom prst="rect">
              <a:avLst/>
            </a:prstGeom>
            <a:solidFill>
              <a:srgbClr val="FFF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CADC7FD-98E6-49E9-9AE9-B5A5B818319D}"/>
                </a:ext>
              </a:extLst>
            </p:cNvPr>
            <p:cNvSpPr/>
            <p:nvPr/>
          </p:nvSpPr>
          <p:spPr>
            <a:xfrm>
              <a:off x="0" y="6777728"/>
              <a:ext cx="9144000" cy="8027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80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08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rgbClr val="0033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rgbClr val="00330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rgbClr val="0033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rgbClr val="0033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033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rgbClr val="0033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0135F6-050E-BBD0-452D-18AFA070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DF28FD-D36E-ECC0-C6AA-A3ABDA04B057}"/>
              </a:ext>
            </a:extLst>
          </p:cNvPr>
          <p:cNvSpPr txBox="1"/>
          <p:nvPr/>
        </p:nvSpPr>
        <p:spPr>
          <a:xfrm>
            <a:off x="588594" y="782929"/>
            <a:ext cx="10765206" cy="21352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 defTabSz="9144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本スライドは、「農業大学校の先生のための授業実践アイデアブック」でご紹介しているアクティブ・ラーニングのうち、「グループディスカッション」の手順を学生向けにまとめたものです。</a:t>
            </a:r>
            <a:endParaRPr kumimoji="1"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defTabSz="9144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授業内でワークを行う際、そのままスクリーンに投影して学生への手順説明にご活用ください。</a:t>
            </a:r>
            <a:endParaRPr kumimoji="1"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285750" indent="-285750" defTabSz="9144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授業のテーマに合わせて「お題」や「制限時間」を書き換えて、先生が使いやすい形に調整していただいても構いません。</a:t>
            </a:r>
            <a:endParaRPr kumimoji="1" lang="en-US" altLang="ja-JP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46872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DEDF9-BAF5-B9D4-827F-3995D4AC8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6B0EB601-863B-E895-13E1-F7CC2AAEB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2</a:t>
            </a:fld>
            <a:endParaRPr kumimoji="1" lang="ja-JP" altLang="en-US"/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A4E8B961-48AE-43D1-6F24-133161FFD747}"/>
              </a:ext>
            </a:extLst>
          </p:cNvPr>
          <p:cNvGrpSpPr/>
          <p:nvPr/>
        </p:nvGrpSpPr>
        <p:grpSpPr>
          <a:xfrm>
            <a:off x="361860" y="280316"/>
            <a:ext cx="7632511" cy="571501"/>
            <a:chOff x="361860" y="375202"/>
            <a:chExt cx="7632511" cy="571501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03E4F0D7-6D71-995B-95D1-DF6800E547CD}"/>
                </a:ext>
              </a:extLst>
            </p:cNvPr>
            <p:cNvSpPr/>
            <p:nvPr/>
          </p:nvSpPr>
          <p:spPr>
            <a:xfrm>
              <a:off x="361860" y="375202"/>
              <a:ext cx="7620000" cy="571500"/>
            </a:xfrm>
            <a:prstGeom prst="rect">
              <a:avLst/>
            </a:prstGeom>
            <a:solidFill>
              <a:srgbClr val="00B050"/>
            </a:solidFill>
            <a:ln w="9525" cap="flat">
              <a:solidFill>
                <a:srgbClr val="00B050"/>
              </a:solidFill>
              <a:prstDash val="solid"/>
              <a:miter/>
            </a:ln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3" name="タイトル 1">
              <a:extLst>
                <a:ext uri="{FF2B5EF4-FFF2-40B4-BE49-F238E27FC236}">
                  <a16:creationId xmlns:a16="http://schemas.microsoft.com/office/drawing/2014/main" id="{D4D8E96D-9490-7053-6861-05336301BCC2}"/>
                </a:ext>
              </a:extLst>
            </p:cNvPr>
            <p:cNvSpPr txBox="1">
              <a:spLocks/>
            </p:cNvSpPr>
            <p:nvPr/>
          </p:nvSpPr>
          <p:spPr>
            <a:xfrm>
              <a:off x="374371" y="375202"/>
              <a:ext cx="7620000" cy="571501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000" kern="1200">
                  <a:solidFill>
                    <a:schemeClr val="tx1"/>
                  </a:solidFill>
                  <a:latin typeface="+mn-ea"/>
                  <a:ea typeface="+mn-ea"/>
                  <a:cs typeface="+mj-cs"/>
                </a:defRPr>
              </a:lvl1pPr>
            </a:lstStyle>
            <a:p>
              <a:r>
                <a:rPr lang="ja-JP" altLang="en-US" sz="2400" b="1" dirty="0">
                  <a:solidFill>
                    <a:schemeClr val="bg1"/>
                  </a:solidFill>
                  <a:latin typeface="メイリオ"/>
                  <a:ea typeface="メイリオ"/>
                </a:rPr>
                <a:t>グループディスカッション（前回の振り返り）</a:t>
              </a: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944E105-E498-57A3-77D9-84AD0511003B}"/>
              </a:ext>
            </a:extLst>
          </p:cNvPr>
          <p:cNvSpPr txBox="1"/>
          <p:nvPr/>
        </p:nvSpPr>
        <p:spPr>
          <a:xfrm>
            <a:off x="1049095" y="2568596"/>
            <a:ext cx="10765206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３分で各自でお題についてノートに書き出す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グループに分かれ、１分で次の二点について決める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《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１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》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役割と順番を決める（たとえば、名前のアルファベット順など）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《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２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》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全体発表者を１人決める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一人１分で順に話す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①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</a:t>
            </a:r>
            <a:r>
              <a:rPr kumimoji="1" lang="en-US" altLang="ja-JP" dirty="0" err="1">
                <a:solidFill>
                  <a:prstClr val="black"/>
                </a:solidFill>
                <a:latin typeface="メイリオ"/>
                <a:ea typeface="メイリオ"/>
              </a:rPr>
              <a:t>Cさん、D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②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さんが話す、Cさんが時間を計る、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③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C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さんが時間を計る、Aさん、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④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C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ja-JP" altLang="en-US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srgbClr val="FF0000"/>
                </a:solidFill>
                <a:latin typeface="Meiryo"/>
                <a:ea typeface="Meiryo"/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  <a:latin typeface="Meiryo"/>
                <a:ea typeface="Meiryo"/>
              </a:rPr>
              <a:t>話終えたら拍手をして、次の人へ移ります</a:t>
            </a:r>
            <a:endParaRPr kumimoji="1" lang="en-US" altLang="ja-JP" dirty="0">
              <a:solidFill>
                <a:srgbClr val="FF0000"/>
              </a:solidFill>
              <a:latin typeface="Meiryo"/>
              <a:ea typeface="Meiryo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srgbClr val="FF0000"/>
                </a:solidFill>
                <a:latin typeface="Meiryo"/>
                <a:ea typeface="Meiryo"/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  <a:latin typeface="Meiryo"/>
                <a:ea typeface="Meiryo"/>
              </a:rPr>
              <a:t>他のメンバーの意見を批判することは禁止です</a:t>
            </a:r>
            <a:endParaRPr kumimoji="1" lang="en-US" altLang="ja-JP" dirty="0">
              <a:solidFill>
                <a:srgbClr val="FF0000"/>
              </a:solidFill>
              <a:latin typeface="Meiryo"/>
              <a:ea typeface="メイリオ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EBF69BB1-2873-8C47-6F15-E1A0EF709C3D}"/>
              </a:ext>
            </a:extLst>
          </p:cNvPr>
          <p:cNvSpPr/>
          <p:nvPr/>
        </p:nvSpPr>
        <p:spPr>
          <a:xfrm>
            <a:off x="483146" y="2533084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C3F78BD6-9A40-6FCE-CD36-7ABE623B72B3}"/>
              </a:ext>
            </a:extLst>
          </p:cNvPr>
          <p:cNvSpPr/>
          <p:nvPr/>
        </p:nvSpPr>
        <p:spPr>
          <a:xfrm>
            <a:off x="483146" y="3095126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２１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0C0110D-6F3E-BAE9-819E-064D496C5670}"/>
              </a:ext>
            </a:extLst>
          </p:cNvPr>
          <p:cNvSpPr/>
          <p:nvPr/>
        </p:nvSpPr>
        <p:spPr>
          <a:xfrm>
            <a:off x="374371" y="1061604"/>
            <a:ext cx="1916068" cy="1181246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ワークのお題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01EBD64F-4FE4-291A-F443-CD3F63FCB6FE}"/>
              </a:ext>
            </a:extLst>
          </p:cNvPr>
          <p:cNvSpPr/>
          <p:nvPr/>
        </p:nvSpPr>
        <p:spPr>
          <a:xfrm>
            <a:off x="2459115" y="1065894"/>
            <a:ext cx="9472473" cy="1181246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＜個人＞</a:t>
            </a:r>
            <a:r>
              <a:rPr kumimoji="1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前回の講義で学んだことを書き出そう（単語だけでも</a:t>
            </a:r>
            <a:r>
              <a:rPr kumimoji="1" lang="en-US" altLang="ja-JP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OK</a:t>
            </a:r>
            <a:r>
              <a:rPr kumimoji="1" lang="ja-JP" altLang="en-US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）</a:t>
            </a:r>
            <a:endParaRPr kumimoji="1" lang="en-US" altLang="ja-JP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前回の講義で学んだことのうち、圃場実習で活用した、気づいた点を書き出そう</a:t>
            </a:r>
            <a:endParaRPr kumimoji="1" lang="en-US" altLang="ja-JP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＜グループ＞書き出した内容をシェアしよう</a:t>
            </a:r>
            <a:endParaRPr kumimoji="1" lang="en-US" altLang="ja-JP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C491E4CB-A8FF-BFDE-6007-07590C7DE812}"/>
              </a:ext>
            </a:extLst>
          </p:cNvPr>
          <p:cNvSpPr/>
          <p:nvPr/>
        </p:nvSpPr>
        <p:spPr>
          <a:xfrm>
            <a:off x="483145" y="4187556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３２１</a:t>
            </a:r>
          </a:p>
        </p:txBody>
      </p:sp>
    </p:spTree>
    <p:extLst>
      <p:ext uri="{BB962C8B-B14F-4D97-AF65-F5344CB8AC3E}">
        <p14:creationId xmlns:p14="http://schemas.microsoft.com/office/powerpoint/2010/main" val="3789694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938083-1FD7-729B-127E-9509CDB9D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F4DBDC5-5C94-9F18-FF67-77A20BC4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A4DF6-FF96-4645-B3B8-254F0A74B0BE}" type="slidenum">
              <a:rPr kumimoji="1" lang="ja-JP" altLang="en-US" smtClean="0"/>
              <a:t>3</a:t>
            </a:fld>
            <a:endParaRPr kumimoji="1" lang="ja-JP" altLang="en-US"/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22D51085-8C20-FA52-C2D6-835210C803B1}"/>
              </a:ext>
            </a:extLst>
          </p:cNvPr>
          <p:cNvGrpSpPr/>
          <p:nvPr/>
        </p:nvGrpSpPr>
        <p:grpSpPr>
          <a:xfrm>
            <a:off x="361861" y="280316"/>
            <a:ext cx="9128368" cy="571501"/>
            <a:chOff x="361860" y="375202"/>
            <a:chExt cx="8648975" cy="571501"/>
          </a:xfrm>
        </p:grpSpPr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E2FE691-2D1A-BFDB-F7B7-6726AC7AAA0A}"/>
                </a:ext>
              </a:extLst>
            </p:cNvPr>
            <p:cNvSpPr/>
            <p:nvPr/>
          </p:nvSpPr>
          <p:spPr>
            <a:xfrm>
              <a:off x="361860" y="375202"/>
              <a:ext cx="7620000" cy="571500"/>
            </a:xfrm>
            <a:prstGeom prst="rect">
              <a:avLst/>
            </a:prstGeom>
            <a:solidFill>
              <a:srgbClr val="00B050"/>
            </a:solidFill>
            <a:ln w="9525" cap="flat">
              <a:solidFill>
                <a:srgbClr val="00B050"/>
              </a:solidFill>
              <a:prstDash val="solid"/>
              <a:miter/>
            </a:ln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3" name="タイトル 1">
              <a:extLst>
                <a:ext uri="{FF2B5EF4-FFF2-40B4-BE49-F238E27FC236}">
                  <a16:creationId xmlns:a16="http://schemas.microsoft.com/office/drawing/2014/main" id="{FD59905C-3E33-291B-3586-19EC65DEF075}"/>
                </a:ext>
              </a:extLst>
            </p:cNvPr>
            <p:cNvSpPr txBox="1">
              <a:spLocks/>
            </p:cNvSpPr>
            <p:nvPr/>
          </p:nvSpPr>
          <p:spPr>
            <a:xfrm>
              <a:off x="374371" y="375202"/>
              <a:ext cx="8636464" cy="571501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rm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kumimoji="1" sz="2000" kern="1200">
                  <a:solidFill>
                    <a:schemeClr val="tx1"/>
                  </a:solidFill>
                  <a:latin typeface="+mn-ea"/>
                  <a:ea typeface="+mn-ea"/>
                  <a:cs typeface="+mj-cs"/>
                </a:defRPr>
              </a:lvl1pPr>
            </a:lstStyle>
            <a:p>
              <a:r>
                <a:rPr lang="ja-JP" altLang="en-US" sz="2400" b="1" dirty="0">
                  <a:solidFill>
                    <a:schemeClr val="bg1"/>
                  </a:solidFill>
                  <a:latin typeface="メイリオ"/>
                  <a:ea typeface="メイリオ"/>
                </a:rPr>
                <a:t>グループディスカッション（今日の振り返り／質疑応答）</a:t>
              </a:r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BAD6128-2722-0663-F50A-163B3DD7D723}"/>
              </a:ext>
            </a:extLst>
          </p:cNvPr>
          <p:cNvSpPr txBox="1"/>
          <p:nvPr/>
        </p:nvSpPr>
        <p:spPr>
          <a:xfrm>
            <a:off x="1049095" y="2568596"/>
            <a:ext cx="10765206" cy="39703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３分で各自でお題についてノートに書き出す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グループに分かれ、１分で次の二点について決める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《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１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》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役割と順番を決める（たとえば、名前のアルファベット順など）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《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２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》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全体発表者を１人決める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en-US" altLang="ja-JP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一人１分で順に話す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①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</a:t>
            </a:r>
            <a:r>
              <a:rPr kumimoji="1" lang="en-US" altLang="ja-JP" dirty="0" err="1">
                <a:solidFill>
                  <a:prstClr val="black"/>
                </a:solidFill>
                <a:latin typeface="メイリオ"/>
                <a:ea typeface="メイリオ"/>
              </a:rPr>
              <a:t>Cさん、D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②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さんが話す、Cさんが時間を計る、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③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C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さんが時間を計る、Aさん、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　④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D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さんが話す、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A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さんが時間を計る、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B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さん、</a:t>
            </a:r>
            <a:r>
              <a:rPr kumimoji="1" lang="en-US" altLang="ja-JP" dirty="0">
                <a:solidFill>
                  <a:prstClr val="black"/>
                </a:solidFill>
                <a:latin typeface="メイリオ"/>
                <a:ea typeface="メイリオ"/>
              </a:rPr>
              <a:t>C</a:t>
            </a:r>
            <a:r>
              <a:rPr kumimoji="1" lang="ja-JP" altLang="en-US" dirty="0">
                <a:solidFill>
                  <a:prstClr val="black"/>
                </a:solidFill>
                <a:latin typeface="メイリオ"/>
                <a:ea typeface="メイリオ"/>
              </a:rPr>
              <a:t>さんはしっかり聞く</a:t>
            </a:r>
            <a:endParaRPr kumimoji="1" lang="en-US" altLang="ja-JP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endParaRPr kumimoji="1" lang="ja-JP" altLang="en-US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srgbClr val="FF0000"/>
                </a:solidFill>
                <a:latin typeface="Meiryo"/>
                <a:ea typeface="Meiryo"/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  <a:latin typeface="Meiryo"/>
                <a:ea typeface="Meiryo"/>
              </a:rPr>
              <a:t>話終えたら拍手をして、次の人へ移ります</a:t>
            </a:r>
            <a:endParaRPr kumimoji="1" lang="en-US" altLang="ja-JP" dirty="0">
              <a:solidFill>
                <a:srgbClr val="FF0000"/>
              </a:solidFill>
              <a:latin typeface="Meiryo"/>
              <a:ea typeface="Meiryo"/>
            </a:endParaRPr>
          </a:p>
          <a:p>
            <a:pPr defTabSz="914400">
              <a:defRPr/>
            </a:pPr>
            <a:r>
              <a:rPr kumimoji="1" lang="en-US" altLang="ja-JP" dirty="0">
                <a:solidFill>
                  <a:srgbClr val="FF0000"/>
                </a:solidFill>
                <a:latin typeface="Meiryo"/>
                <a:ea typeface="Meiryo"/>
              </a:rPr>
              <a:t>※</a:t>
            </a:r>
            <a:r>
              <a:rPr kumimoji="1" lang="ja-JP" altLang="en-US" dirty="0">
                <a:solidFill>
                  <a:srgbClr val="FF0000"/>
                </a:solidFill>
                <a:latin typeface="Meiryo"/>
                <a:ea typeface="Meiryo"/>
              </a:rPr>
              <a:t>他のメンバーの意見を批判することは禁止です</a:t>
            </a:r>
            <a:endParaRPr kumimoji="1" lang="en-US" altLang="ja-JP" dirty="0">
              <a:solidFill>
                <a:srgbClr val="FF0000"/>
              </a:solidFill>
              <a:latin typeface="Meiryo"/>
              <a:ea typeface="メイリオ"/>
            </a:endParaRPr>
          </a:p>
        </p:txBody>
      </p:sp>
      <p:sp>
        <p:nvSpPr>
          <p:cNvPr id="42" name="楕円 41">
            <a:extLst>
              <a:ext uri="{FF2B5EF4-FFF2-40B4-BE49-F238E27FC236}">
                <a16:creationId xmlns:a16="http://schemas.microsoft.com/office/drawing/2014/main" id="{74978A8F-13C7-52FB-C86A-D9F26FDA0637}"/>
              </a:ext>
            </a:extLst>
          </p:cNvPr>
          <p:cNvSpPr/>
          <p:nvPr/>
        </p:nvSpPr>
        <p:spPr>
          <a:xfrm>
            <a:off x="483146" y="2533084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１</a:t>
            </a:r>
          </a:p>
        </p:txBody>
      </p:sp>
      <p:sp>
        <p:nvSpPr>
          <p:cNvPr id="43" name="楕円 42">
            <a:extLst>
              <a:ext uri="{FF2B5EF4-FFF2-40B4-BE49-F238E27FC236}">
                <a16:creationId xmlns:a16="http://schemas.microsoft.com/office/drawing/2014/main" id="{4D00E9AF-95C9-9090-A245-9CB75A63A53D}"/>
              </a:ext>
            </a:extLst>
          </p:cNvPr>
          <p:cNvSpPr/>
          <p:nvPr/>
        </p:nvSpPr>
        <p:spPr>
          <a:xfrm>
            <a:off x="483146" y="3095126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２１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53B911-21A8-EEB6-0583-CA415CBC3C7C}"/>
              </a:ext>
            </a:extLst>
          </p:cNvPr>
          <p:cNvSpPr/>
          <p:nvPr/>
        </p:nvSpPr>
        <p:spPr>
          <a:xfrm>
            <a:off x="374371" y="1061604"/>
            <a:ext cx="1916068" cy="1181246"/>
          </a:xfrm>
          <a:prstGeom prst="rect">
            <a:avLst/>
          </a:prstGeom>
          <a:solidFill>
            <a:srgbClr val="00B050"/>
          </a:solidFill>
          <a:ln w="12700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ワークのお題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DF72ACA-18F0-1C90-D408-492EAD6B6CB5}"/>
              </a:ext>
            </a:extLst>
          </p:cNvPr>
          <p:cNvSpPr/>
          <p:nvPr/>
        </p:nvSpPr>
        <p:spPr>
          <a:xfrm>
            <a:off x="2459115" y="1065894"/>
            <a:ext cx="9472473" cy="1181246"/>
          </a:xfrm>
          <a:prstGeom prst="rect">
            <a:avLst/>
          </a:prstGeom>
          <a:noFill/>
          <a:ln w="28575" cap="flat" cmpd="sng" algn="ctr">
            <a:solidFill>
              <a:srgbClr val="00B050"/>
            </a:solidFill>
            <a:prstDash val="solid"/>
            <a:miter lim="800000"/>
          </a:ln>
          <a:effectLst/>
        </p:spPr>
        <p:txBody>
          <a:bodyPr lIns="91440" tIns="45720" rIns="91440" bIns="45720" rtlCol="0" anchor="ctr"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＜個人＞今日の講義の一番の学び・驚いたことを書き出そう</a:t>
            </a:r>
            <a:endParaRPr kumimoji="1" lang="en-US" altLang="ja-JP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今日の講義の疑問点・質問を書き出そう</a:t>
            </a:r>
            <a:endParaRPr kumimoji="1" lang="en-US" altLang="ja-JP" kern="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1" lang="ja-JP" altLang="en-US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＜グループ＞書き出した内容をシェアしよう</a:t>
            </a:r>
            <a:endParaRPr kumimoji="1" lang="en-US" altLang="ja-JP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34258AF5-7240-69D7-6F52-9F94D01C8B07}"/>
              </a:ext>
            </a:extLst>
          </p:cNvPr>
          <p:cNvSpPr/>
          <p:nvPr/>
        </p:nvSpPr>
        <p:spPr>
          <a:xfrm>
            <a:off x="483145" y="4187556"/>
            <a:ext cx="460501" cy="424195"/>
          </a:xfrm>
          <a:prstGeom prst="ellipse">
            <a:avLst/>
          </a:prstGeom>
          <a:solidFill>
            <a:srgbClr val="007BFF"/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pPr algn="ctr"/>
            <a:r>
              <a:rPr lang="ja-JP" altLang="en-US" b="1" dirty="0">
                <a:solidFill>
                  <a:schemeClr val="bg1"/>
                </a:solidFill>
              </a:rPr>
              <a:t>３２１</a:t>
            </a:r>
          </a:p>
        </p:txBody>
      </p:sp>
    </p:spTree>
    <p:extLst>
      <p:ext uri="{BB962C8B-B14F-4D97-AF65-F5344CB8AC3E}">
        <p14:creationId xmlns:p14="http://schemas.microsoft.com/office/powerpoint/2010/main" val="2491810616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UD デジタル 教科書体 NK-B"/>
        <a:ea typeface="UD デジタル 教科書体 NK-B"/>
        <a:cs typeface=""/>
      </a:majorFont>
      <a:minorFont>
        <a:latin typeface="UD デジタル 教科書体 NK-R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ee101b-4bdb-494c-bcf5-ed31eef5cb60">
      <Terms xmlns="http://schemas.microsoft.com/office/infopath/2007/PartnerControls"/>
    </lcf76f155ced4ddcb4097134ff3c332f>
    <TaxCatchAll xmlns="8dc4876a-02e9-445e-ac49-f1adb2e03a5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15202C4581B3B4F846C575C4D2AD93A" ma:contentTypeVersion="17" ma:contentTypeDescription="新しいドキュメントを作成します。" ma:contentTypeScope="" ma:versionID="09e4b65ec765d7de7ae315524bebf16c">
  <xsd:schema xmlns:xsd="http://www.w3.org/2001/XMLSchema" xmlns:xs="http://www.w3.org/2001/XMLSchema" xmlns:p="http://schemas.microsoft.com/office/2006/metadata/properties" xmlns:ns2="8dc4876a-02e9-445e-ac49-f1adb2e03a51" xmlns:ns3="d7ee101b-4bdb-494c-bcf5-ed31eef5cb60" targetNamespace="http://schemas.microsoft.com/office/2006/metadata/properties" ma:root="true" ma:fieldsID="63937b704aae6ccd669b7396c53f01db" ns2:_="" ns3:_="">
    <xsd:import namespace="8dc4876a-02e9-445e-ac49-f1adb2e03a51"/>
    <xsd:import namespace="d7ee101b-4bdb-494c-bcf5-ed31eef5cb6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LengthInSeconds" minOccurs="0"/>
                <xsd:element ref="ns3:MediaServiceDateTaken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c4876a-02e9-445e-ac49-f1adb2e03a5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512cd0d9-6557-4f15-ae10-91208f901c45}" ma:internalName="TaxCatchAll" ma:showField="CatchAllData" ma:web="8dc4876a-02e9-445e-ac49-f1adb2e03a5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ee101b-4bdb-494c-bcf5-ed31eef5c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559917b4-1401-4b1b-babe-c0da1962a4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A9530A8-0FEC-4E32-944A-963B96CA0E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AD1A373-7C92-487A-901A-FA3DEACFBF62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d7ee101b-4bdb-494c-bcf5-ed31eef5cb60"/>
    <ds:schemaRef ds:uri="8dc4876a-02e9-445e-ac49-f1adb2e03a51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B4086C4-EFDE-41B2-808B-F7C274DA6F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dc4876a-02e9-445e-ac49-f1adb2e03a51"/>
    <ds:schemaRef ds:uri="d7ee101b-4bdb-494c-bcf5-ed31eef5cb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504</Words>
  <Application>Microsoft Office PowerPoint</Application>
  <PresentationFormat>ワイド画面</PresentationFormat>
  <Paragraphs>50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UD デジタル 教科書体 NK-B</vt:lpstr>
      <vt:lpstr>UD デジタル 教科書体 NK-R</vt:lpstr>
      <vt:lpstr>Meiryo</vt:lpstr>
      <vt:lpstr>Meiryo</vt:lpstr>
      <vt:lpstr>游ゴシック</vt:lpstr>
      <vt:lpstr>Arial</vt:lpstr>
      <vt:lpstr>3_Office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AFPC1002</dc:creator>
  <cp:lastModifiedBy>伊藤充子</cp:lastModifiedBy>
  <cp:revision>6</cp:revision>
  <cp:lastPrinted>2023-08-27T07:41:01Z</cp:lastPrinted>
  <dcterms:created xsi:type="dcterms:W3CDTF">2023-08-02T00:36:43Z</dcterms:created>
  <dcterms:modified xsi:type="dcterms:W3CDTF">2026-02-13T06:18:35Z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0x010100615202C4581B3B4F846C575C4D2AD93A</vt:lpwstr>
  </property>
  <property fmtid="{D5CDD505-2E9C-101B-9397-08002B2CF9AE}" pid="3" name="MediaServiceImageTags">
    <vt:lpwstr/>
  </property>
</Properties>
</file>